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76" r:id="rId8"/>
    <p:sldId id="277" r:id="rId9"/>
    <p:sldId id="278" r:id="rId10"/>
    <p:sldId id="261" r:id="rId11"/>
    <p:sldId id="272" r:id="rId12"/>
    <p:sldId id="273" r:id="rId13"/>
    <p:sldId id="271" r:id="rId14"/>
    <p:sldId id="260" r:id="rId15"/>
    <p:sldId id="265" r:id="rId16"/>
    <p:sldId id="274" r:id="rId17"/>
    <p:sldId id="263" r:id="rId18"/>
    <p:sldId id="268" r:id="rId19"/>
    <p:sldId id="267" r:id="rId20"/>
    <p:sldId id="269" r:id="rId21"/>
    <p:sldId id="279" r:id="rId22"/>
    <p:sldId id="262" r:id="rId23"/>
    <p:sldId id="275" r:id="rId24"/>
    <p:sldId id="28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4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051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27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936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37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727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680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38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1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82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57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5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86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56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38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9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4120" y="1838317"/>
            <a:ext cx="9191209" cy="2739812"/>
          </a:xfrm>
          <a:scene3d>
            <a:camera prst="orthographicFront"/>
            <a:lightRig rig="threePt" dir="t"/>
          </a:scene3d>
          <a:sp3d>
            <a:bevelT h="165100"/>
          </a:sp3d>
        </p:spPr>
        <p:txBody>
          <a:bodyPr>
            <a:normAutofit/>
          </a:bodyPr>
          <a:lstStyle/>
          <a:p>
            <a:r>
              <a:rPr lang="fr-FR" b="1" dirty="0" err="1" smtClean="0">
                <a:latin typeface="Lucida Console" panose="020B0609040504020204" pitchFamily="49" charset="0"/>
              </a:rPr>
              <a:t>Creating</a:t>
            </a:r>
            <a:r>
              <a:rPr lang="fr-FR" b="1" dirty="0" smtClean="0">
                <a:latin typeface="Lucida Console" panose="020B0609040504020204" pitchFamily="49" charset="0"/>
              </a:rPr>
              <a:t> a </a:t>
            </a:r>
            <a:r>
              <a:rPr lang="fr-FR" b="1" dirty="0" err="1" smtClean="0">
                <a:latin typeface="Lucida Console" panose="020B0609040504020204" pitchFamily="49" charset="0"/>
              </a:rPr>
              <a:t>Corporate</a:t>
            </a:r>
            <a:r>
              <a:rPr lang="fr-FR" b="1" dirty="0" smtClean="0">
                <a:latin typeface="Lucida Console" panose="020B0609040504020204" pitchFamily="49" charset="0"/>
              </a:rPr>
              <a:t> </a:t>
            </a:r>
            <a:r>
              <a:rPr lang="fr-FR" b="1" dirty="0" err="1" smtClean="0">
                <a:latin typeface="Lucida Console" panose="020B0609040504020204" pitchFamily="49" charset="0"/>
              </a:rPr>
              <a:t>taxonomy</a:t>
            </a:r>
            <a:r>
              <a:rPr lang="fr-FR" dirty="0" smtClean="0">
                <a:latin typeface="Keep Calm Med" pitchFamily="2" charset="0"/>
              </a:rPr>
              <a:t/>
            </a:r>
            <a:br>
              <a:rPr lang="fr-FR" dirty="0" smtClean="0">
                <a:latin typeface="Keep Calm Med" pitchFamily="2" charset="0"/>
              </a:rPr>
            </a:br>
            <a:endParaRPr lang="fr-FR" dirty="0">
              <a:latin typeface="Keep Calm Med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61211" y="4385732"/>
            <a:ext cx="7998914" cy="1927982"/>
          </a:xfrm>
        </p:spPr>
        <p:txBody>
          <a:bodyPr>
            <a:normAutofit/>
          </a:bodyPr>
          <a:lstStyle/>
          <a:p>
            <a:r>
              <a:rPr lang="fr-FR" sz="3100" b="1" dirty="0" err="1"/>
              <a:t>Marwin</a:t>
            </a:r>
            <a:r>
              <a:rPr lang="fr-FR" sz="3100" b="1" dirty="0"/>
              <a:t> NIMESKERN</a:t>
            </a:r>
          </a:p>
          <a:p>
            <a:r>
              <a:rPr lang="fr-FR" sz="3100" b="1" dirty="0"/>
              <a:t>Grégory GUGGENBUHL</a:t>
            </a:r>
          </a:p>
          <a:p>
            <a:r>
              <a:rPr lang="fr-FR" sz="3100" b="1" dirty="0"/>
              <a:t>Jules CHARRON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083">
            <a:off x="16499" y="3295882"/>
            <a:ext cx="6077798" cy="3553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39156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x="110000" sy="110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3"/>
          <a:stretch/>
        </p:blipFill>
        <p:spPr>
          <a:xfrm rot="272410">
            <a:off x="468341" y="750210"/>
            <a:ext cx="2831176" cy="2981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636"/>
          <a:stretch/>
        </p:blipFill>
        <p:spPr>
          <a:xfrm>
            <a:off x="5893943" y="464701"/>
            <a:ext cx="5944430" cy="1001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95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833966" y="265532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GEA – NZ 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1" y="306795"/>
            <a:ext cx="6850227" cy="6153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6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7" y="394447"/>
            <a:ext cx="9690752" cy="6146846"/>
          </a:xfrm>
        </p:spPr>
      </p:pic>
    </p:spTree>
    <p:extLst>
      <p:ext uri="{BB962C8B-B14F-4D97-AF65-F5344CB8AC3E}">
        <p14:creationId xmlns:p14="http://schemas.microsoft.com/office/powerpoint/2010/main" val="29180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1" y="1080014"/>
            <a:ext cx="10386002" cy="5145975"/>
          </a:xfrm>
        </p:spPr>
      </p:pic>
    </p:spTree>
    <p:extLst>
      <p:ext uri="{BB962C8B-B14F-4D97-AF65-F5344CB8AC3E}">
        <p14:creationId xmlns:p14="http://schemas.microsoft.com/office/powerpoint/2010/main" val="32318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7" y="1103825"/>
            <a:ext cx="10536933" cy="4557385"/>
          </a:xfrm>
        </p:spPr>
      </p:pic>
    </p:spTree>
    <p:extLst>
      <p:ext uri="{BB962C8B-B14F-4D97-AF65-F5344CB8AC3E}">
        <p14:creationId xmlns:p14="http://schemas.microsoft.com/office/powerpoint/2010/main" val="1711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300" b="1" dirty="0"/>
              <a:t>Bugyo </a:t>
            </a:r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" y="2065867"/>
            <a:ext cx="3911171" cy="4029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72" y="2065867"/>
            <a:ext cx="7594960" cy="4205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03425" y="-2103424"/>
            <a:ext cx="7985151" cy="1219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1817" y="514350"/>
            <a:ext cx="9837784" cy="1456267"/>
          </a:xfrm>
        </p:spPr>
        <p:txBody>
          <a:bodyPr>
            <a:normAutofit/>
          </a:bodyPr>
          <a:lstStyle/>
          <a:p>
            <a:r>
              <a:rPr lang="fr-FR" sz="4400" dirty="0" smtClean="0"/>
              <a:t>MISP-JSON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" y="951442"/>
            <a:ext cx="10131425" cy="3751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 smtClean="0"/>
              <a:t>Namespace</a:t>
            </a:r>
            <a:r>
              <a:rPr lang="fr-FR" sz="2800" dirty="0" smtClean="0"/>
              <a:t> : </a:t>
            </a:r>
            <a:r>
              <a:rPr lang="fr-FR" sz="2800" dirty="0" err="1"/>
              <a:t>predicate</a:t>
            </a:r>
            <a:r>
              <a:rPr lang="fr-FR" sz="2800" dirty="0"/>
              <a:t> = ``value</a:t>
            </a:r>
            <a:r>
              <a:rPr lang="fr-FR" sz="2800" dirty="0" smtClean="0"/>
              <a:t>’’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5368926" y="10239"/>
            <a:ext cx="6781800" cy="688256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softEdge rad="0"/>
          </a:effectLst>
        </p:spPr>
        <p:txBody>
          <a:bodyPr wrap="square" lIns="0" tIns="360000" rIns="0" bIns="360000" numCol="3" spcCol="720000" anchor="ctr">
            <a:spAutoFit/>
          </a:bodyPr>
          <a:lstStyle/>
          <a:p>
            <a:pPr algn="just"/>
            <a:r>
              <a:rPr lang="fr-FR" sz="1600" dirty="0"/>
              <a:t>{  </a:t>
            </a:r>
            <a:r>
              <a:rPr lang="fr-FR" sz="1600" dirty="0" err="1"/>
              <a:t>namespace</a:t>
            </a:r>
            <a:r>
              <a:rPr lang="fr-FR" sz="1600" dirty="0"/>
              <a:t>": "</a:t>
            </a:r>
            <a:r>
              <a:rPr lang="fr-FR" sz="1600" dirty="0" err="1"/>
              <a:t>Title</a:t>
            </a:r>
            <a:r>
              <a:rPr lang="fr-FR" sz="1600" dirty="0"/>
              <a:t> of </a:t>
            </a:r>
            <a:r>
              <a:rPr lang="fr-FR" sz="1600" dirty="0" err="1"/>
              <a:t>your</a:t>
            </a:r>
            <a:r>
              <a:rPr lang="fr-FR" sz="1600" dirty="0"/>
              <a:t> </a:t>
            </a:r>
            <a:r>
              <a:rPr lang="fr-FR" sz="1600" dirty="0" err="1"/>
              <a:t>Taxonomy</a:t>
            </a:r>
            <a:r>
              <a:rPr lang="fr-FR" sz="1600" dirty="0"/>
              <a:t>",</a:t>
            </a:r>
          </a:p>
          <a:p>
            <a:pPr algn="just"/>
            <a:r>
              <a:rPr lang="fr-FR" sz="1600" dirty="0"/>
              <a:t>  "description": "</a:t>
            </a:r>
            <a:r>
              <a:rPr lang="fr-FR" sz="1600" dirty="0" err="1"/>
              <a:t>Taxonomy</a:t>
            </a:r>
            <a:r>
              <a:rPr lang="fr-FR" sz="1600" dirty="0"/>
              <a:t> to </a:t>
            </a:r>
            <a:r>
              <a:rPr lang="fr-FR" sz="1600" dirty="0" err="1"/>
              <a:t>classify</a:t>
            </a:r>
            <a:r>
              <a:rPr lang="fr-FR" sz="1600" dirty="0"/>
              <a:t> the information of ... .",</a:t>
            </a:r>
          </a:p>
          <a:p>
            <a:pPr algn="just"/>
            <a:r>
              <a:rPr lang="fr-FR" sz="1600" dirty="0"/>
              <a:t>  "</a:t>
            </a:r>
            <a:r>
              <a:rPr lang="fr-FR" sz="1600" dirty="0" err="1"/>
              <a:t>refs</a:t>
            </a:r>
            <a:r>
              <a:rPr lang="fr-FR" sz="1600" dirty="0"/>
              <a:t>": [</a:t>
            </a:r>
          </a:p>
          <a:p>
            <a:pPr algn="just"/>
            <a:r>
              <a:rPr lang="fr-FR" sz="1600" dirty="0"/>
              <a:t>    "url ... "</a:t>
            </a:r>
          </a:p>
          <a:p>
            <a:pPr algn="just"/>
            <a:r>
              <a:rPr lang="fr-FR" sz="1600" dirty="0"/>
              <a:t>  ],</a:t>
            </a:r>
          </a:p>
          <a:p>
            <a:pPr algn="just"/>
            <a:r>
              <a:rPr lang="fr-FR" sz="1600" dirty="0"/>
              <a:t>  "version": 1,</a:t>
            </a:r>
          </a:p>
          <a:p>
            <a:pPr algn="just"/>
            <a:r>
              <a:rPr lang="fr-FR" sz="1600" dirty="0"/>
              <a:t>  "</a:t>
            </a:r>
            <a:r>
              <a:rPr lang="fr-FR" sz="1600" dirty="0" err="1"/>
              <a:t>predicates</a:t>
            </a:r>
            <a:r>
              <a:rPr lang="fr-FR" sz="1600" dirty="0"/>
              <a:t>": [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"value": "Name1 ",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Expanded</a:t>
            </a:r>
            <a:r>
              <a:rPr lang="fr-FR" sz="1600" dirty="0"/>
              <a:t> Name 1 ",</a:t>
            </a:r>
          </a:p>
          <a:p>
            <a:pPr algn="just"/>
            <a:r>
              <a:rPr lang="fr-FR" sz="1600" dirty="0"/>
              <a:t>      "description": "</a:t>
            </a:r>
            <a:r>
              <a:rPr lang="fr-FR" sz="1600" dirty="0" err="1"/>
              <a:t>TDesciption</a:t>
            </a:r>
            <a:r>
              <a:rPr lang="fr-FR" sz="1600" dirty="0"/>
              <a:t> of the </a:t>
            </a:r>
            <a:r>
              <a:rPr lang="fr-FR" sz="1600" dirty="0" err="1"/>
              <a:t>name</a:t>
            </a:r>
            <a:r>
              <a:rPr lang="fr-FR" sz="1600" dirty="0"/>
              <a:t> 1"</a:t>
            </a:r>
          </a:p>
          <a:p>
            <a:pPr algn="just"/>
            <a:r>
              <a:rPr lang="fr-FR" sz="1600" dirty="0"/>
              <a:t>    },</a:t>
            </a:r>
          </a:p>
          <a:p>
            <a:pPr algn="just"/>
            <a:r>
              <a:rPr lang="fr-FR" sz="1600" dirty="0"/>
              <a:t>    </a:t>
            </a:r>
            <a:r>
              <a:rPr lang="fr-FR" sz="1600" dirty="0" smtClean="0"/>
              <a:t>{</a:t>
            </a:r>
          </a:p>
          <a:p>
            <a:pPr algn="just"/>
            <a:endParaRPr lang="fr-FR" sz="1600" dirty="0"/>
          </a:p>
          <a:p>
            <a:pPr algn="just"/>
            <a:endParaRPr lang="fr-FR" sz="1600" dirty="0" smtClean="0"/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      "value": "Name2 ",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Expanded</a:t>
            </a:r>
            <a:r>
              <a:rPr lang="fr-FR" sz="1600" dirty="0"/>
              <a:t> Name 2 ",</a:t>
            </a:r>
          </a:p>
          <a:p>
            <a:pPr algn="just"/>
            <a:r>
              <a:rPr lang="fr-FR" sz="1600" dirty="0"/>
              <a:t>      "description": "</a:t>
            </a:r>
            <a:r>
              <a:rPr lang="fr-FR" sz="1600" dirty="0" err="1"/>
              <a:t>TDesciption</a:t>
            </a:r>
            <a:r>
              <a:rPr lang="fr-FR" sz="1600" dirty="0"/>
              <a:t> of the </a:t>
            </a:r>
            <a:r>
              <a:rPr lang="fr-FR" sz="1600" dirty="0" err="1"/>
              <a:t>name</a:t>
            </a:r>
            <a:r>
              <a:rPr lang="fr-FR" sz="1600" dirty="0"/>
              <a:t> 2"</a:t>
            </a:r>
          </a:p>
          <a:p>
            <a:pPr algn="just"/>
            <a:r>
              <a:rPr lang="fr-FR" sz="1600" dirty="0"/>
              <a:t>    }</a:t>
            </a:r>
          </a:p>
          <a:p>
            <a:pPr algn="just"/>
            <a:r>
              <a:rPr lang="fr-FR" sz="1600" dirty="0"/>
              <a:t>  </a:t>
            </a:r>
            <a:r>
              <a:rPr lang="fr-FR" sz="1600" dirty="0" smtClean="0"/>
              <a:t>],</a:t>
            </a:r>
          </a:p>
          <a:p>
            <a:pPr algn="just"/>
            <a:endParaRPr lang="fr-FR" sz="1600" dirty="0" smtClean="0"/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  "values": [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predicate</a:t>
            </a:r>
            <a:r>
              <a:rPr lang="fr-FR" sz="1600" dirty="0"/>
              <a:t>": "Name1",</a:t>
            </a:r>
          </a:p>
          <a:p>
            <a:pPr algn="just"/>
            <a:r>
              <a:rPr lang="fr-FR" sz="1600" dirty="0"/>
              <a:t>      "entry": [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 value1 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Value1"</a:t>
            </a:r>
          </a:p>
          <a:p>
            <a:pPr algn="just"/>
            <a:r>
              <a:rPr lang="fr-FR" sz="1600" dirty="0"/>
              <a:t>        },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"value2",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Value2"</a:t>
            </a:r>
          </a:p>
          <a:p>
            <a:pPr algn="just"/>
            <a:r>
              <a:rPr lang="fr-FR" sz="1600" dirty="0"/>
              <a:t>        }</a:t>
            </a:r>
          </a:p>
          <a:p>
            <a:pPr algn="just"/>
            <a:r>
              <a:rPr lang="fr-FR" sz="1600" dirty="0"/>
              <a:t>      ]</a:t>
            </a:r>
          </a:p>
          <a:p>
            <a:pPr algn="just"/>
            <a:r>
              <a:rPr lang="fr-FR" sz="1600" dirty="0"/>
              <a:t>    },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predicate</a:t>
            </a:r>
            <a:r>
              <a:rPr lang="fr-FR" sz="1600" dirty="0"/>
              <a:t>": "Name2",</a:t>
            </a:r>
          </a:p>
          <a:p>
            <a:pPr algn="just"/>
            <a:r>
              <a:rPr lang="fr-FR" sz="1600" dirty="0"/>
              <a:t>      "entry": [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 value1 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Value1"</a:t>
            </a:r>
          </a:p>
          <a:p>
            <a:pPr algn="just"/>
            <a:r>
              <a:rPr lang="fr-FR" sz="1600" dirty="0"/>
              <a:t>        },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"value2",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Value2"</a:t>
            </a:r>
          </a:p>
          <a:p>
            <a:pPr algn="just"/>
            <a:r>
              <a:rPr lang="fr-FR" sz="1600" dirty="0"/>
              <a:t>        }</a:t>
            </a:r>
          </a:p>
          <a:p>
            <a:pPr algn="just"/>
            <a:r>
              <a:rPr lang="fr-FR" sz="1600" dirty="0"/>
              <a:t>      ]</a:t>
            </a:r>
          </a:p>
          <a:p>
            <a:pPr algn="just"/>
            <a:r>
              <a:rPr lang="fr-FR" sz="1600" dirty="0"/>
              <a:t>    }</a:t>
            </a:r>
          </a:p>
          <a:p>
            <a:pPr algn="just"/>
            <a:r>
              <a:rPr lang="fr-FR" sz="1600" dirty="0"/>
              <a:t>  ]}</a:t>
            </a:r>
          </a:p>
        </p:txBody>
      </p:sp>
      <p:sp>
        <p:nvSpPr>
          <p:cNvPr id="5" name="Rectangle 4"/>
          <p:cNvSpPr/>
          <p:nvPr/>
        </p:nvSpPr>
        <p:spPr>
          <a:xfrm>
            <a:off x="780389" y="2953710"/>
            <a:ext cx="38016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Fichier </a:t>
            </a:r>
            <a:r>
              <a:rPr lang="fr-FR" sz="2400" dirty="0" err="1" smtClean="0"/>
              <a:t>Json</a:t>
            </a:r>
            <a:r>
              <a:rPr lang="fr-FR" sz="2400" dirty="0" smtClean="0"/>
              <a:t> pour </a:t>
            </a:r>
            <a:r>
              <a:rPr lang="fr-FR" sz="2400" dirty="0" err="1" smtClean="0"/>
              <a:t>Misp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taxonomy_activities</a:t>
            </a:r>
            <a:endParaRPr lang="fr-F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taxonomy_entities</a:t>
            </a:r>
            <a:endParaRPr lang="fr-F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taxonomy_motivators</a:t>
            </a:r>
            <a:endParaRPr lang="fr-FR" sz="24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87" y="4834338"/>
            <a:ext cx="1583328" cy="15982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5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06481"/>
            <a:ext cx="10131425" cy="1456267"/>
          </a:xfrm>
        </p:spPr>
        <p:txBody>
          <a:bodyPr>
            <a:noAutofit/>
          </a:bodyPr>
          <a:lstStyle/>
          <a:p>
            <a:r>
              <a:rPr lang="fr-FR" sz="4000" b="1" dirty="0" err="1"/>
              <a:t>Hierarchical</a:t>
            </a:r>
            <a:r>
              <a:rPr lang="fr-FR" sz="4000" b="1" dirty="0"/>
              <a:t> </a:t>
            </a:r>
            <a:r>
              <a:rPr lang="fr-FR" sz="4000" b="1" dirty="0" err="1"/>
              <a:t>Ascending</a:t>
            </a:r>
            <a:r>
              <a:rPr lang="fr-FR" sz="4000" b="1" dirty="0"/>
              <a:t> Classification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57785" y="1527048"/>
            <a:ext cx="10131425" cy="480974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WHY </a:t>
            </a:r>
            <a:r>
              <a:rPr lang="fr-FR" sz="2800" dirty="0" err="1" smtClean="0"/>
              <a:t>Classify</a:t>
            </a:r>
            <a:r>
              <a:rPr lang="fr-FR" sz="2800" dirty="0" smtClean="0"/>
              <a:t>? </a:t>
            </a:r>
            <a:endParaRPr lang="fr-FR" sz="2600" dirty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classify all the </a:t>
            </a:r>
            <a:r>
              <a:rPr lang="en-US" sz="2400" dirty="0" smtClean="0"/>
              <a:t>instance</a:t>
            </a:r>
            <a:r>
              <a:rPr lang="fr-FR" sz="2400" dirty="0" smtClean="0"/>
              <a:t>s </a:t>
            </a:r>
            <a:r>
              <a:rPr lang="fr-FR" sz="2400" dirty="0" err="1" smtClean="0"/>
              <a:t>created</a:t>
            </a:r>
            <a:endParaRPr lang="fr-FR" sz="2400" dirty="0" smtClean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present wiser choices to </a:t>
            </a:r>
            <a:r>
              <a:rPr lang="en-US" sz="2400" dirty="0" smtClean="0"/>
              <a:t>the client</a:t>
            </a:r>
          </a:p>
          <a:p>
            <a:pPr lvl="1"/>
            <a:r>
              <a:rPr lang="fr-FR" sz="2400" dirty="0" smtClean="0"/>
              <a:t>To </a:t>
            </a:r>
            <a:r>
              <a:rPr lang="fr-FR" sz="2400" dirty="0" err="1" smtClean="0"/>
              <a:t>create</a:t>
            </a:r>
            <a:r>
              <a:rPr lang="fr-FR" sz="2400" dirty="0" smtClean="0"/>
              <a:t> </a:t>
            </a:r>
            <a:r>
              <a:rPr lang="fr-FR" sz="2400" dirty="0" err="1" smtClean="0"/>
              <a:t>some</a:t>
            </a:r>
            <a:r>
              <a:rPr lang="fr-FR" sz="2400" dirty="0" smtClean="0"/>
              <a:t> directory for the instances </a:t>
            </a:r>
            <a:r>
              <a:rPr lang="fr-FR" sz="2400" dirty="0" err="1" smtClean="0"/>
              <a:t>created</a:t>
            </a:r>
            <a:endParaRPr lang="fr-FR" sz="2400" dirty="0" smtClean="0"/>
          </a:p>
          <a:p>
            <a:pPr lvl="1"/>
            <a:endParaRPr lang="fr-FR" sz="2400" dirty="0"/>
          </a:p>
          <a:p>
            <a:r>
              <a:rPr lang="fr-FR" sz="2400" dirty="0" smtClean="0"/>
              <a:t>WHAT </a:t>
            </a:r>
            <a:r>
              <a:rPr lang="fr-FR" sz="2800" dirty="0" err="1" smtClean="0"/>
              <a:t>Classify</a:t>
            </a:r>
            <a:r>
              <a:rPr lang="fr-FR" sz="2400" dirty="0" smtClean="0"/>
              <a:t> ? </a:t>
            </a:r>
          </a:p>
          <a:p>
            <a:pPr lvl="1"/>
            <a:r>
              <a:rPr lang="fr-FR" sz="2200" dirty="0" smtClean="0"/>
              <a:t>All </a:t>
            </a:r>
            <a:r>
              <a:rPr lang="fr-FR" sz="2200" dirty="0" err="1" smtClean="0"/>
              <a:t>object</a:t>
            </a:r>
            <a:r>
              <a:rPr lang="fr-FR" sz="2200" dirty="0" smtClean="0"/>
              <a:t> </a:t>
            </a:r>
            <a:r>
              <a:rPr lang="fr-FR" sz="2200" dirty="0" err="1" smtClean="0"/>
              <a:t>created</a:t>
            </a:r>
            <a:r>
              <a:rPr lang="fr-FR" sz="2200" dirty="0" smtClean="0"/>
              <a:t> </a:t>
            </a:r>
            <a:r>
              <a:rPr lang="fr-FR" sz="2200" dirty="0" err="1" smtClean="0"/>
              <a:t>thanks</a:t>
            </a:r>
            <a:r>
              <a:rPr lang="fr-FR" sz="2200" dirty="0" smtClean="0"/>
              <a:t> to the GEA-NZ and </a:t>
            </a:r>
            <a:r>
              <a:rPr lang="fr-FR" sz="2200" dirty="0" err="1" smtClean="0"/>
              <a:t>our</a:t>
            </a:r>
            <a:r>
              <a:rPr lang="fr-FR" sz="2200" dirty="0" smtClean="0"/>
              <a:t> </a:t>
            </a:r>
            <a:r>
              <a:rPr lang="fr-FR" sz="2200" dirty="0" err="1" smtClean="0"/>
              <a:t>structuring</a:t>
            </a:r>
            <a:r>
              <a:rPr lang="fr-FR" sz="2200" dirty="0" smtClean="0"/>
              <a:t> tables</a:t>
            </a:r>
          </a:p>
          <a:p>
            <a:pPr lvl="1"/>
            <a:endParaRPr lang="fr-FR" sz="2200" dirty="0" smtClean="0"/>
          </a:p>
          <a:p>
            <a:r>
              <a:rPr lang="fr-FR" sz="2800" dirty="0" smtClean="0"/>
              <a:t>HOW </a:t>
            </a:r>
            <a:r>
              <a:rPr lang="fr-FR" sz="2800" dirty="0" err="1" smtClean="0"/>
              <a:t>Classify</a:t>
            </a:r>
            <a:r>
              <a:rPr lang="fr-FR" sz="2800" dirty="0" smtClean="0"/>
              <a:t> ?</a:t>
            </a:r>
            <a:endParaRPr lang="fr-FR" sz="28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399200" y="5421793"/>
            <a:ext cx="3228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Multi-</a:t>
            </a:r>
            <a:r>
              <a:rPr lang="fr-FR" sz="3200" dirty="0" err="1"/>
              <a:t>L</a:t>
            </a:r>
            <a:r>
              <a:rPr lang="fr-FR" sz="3200" dirty="0" err="1" smtClean="0"/>
              <a:t>evel</a:t>
            </a:r>
            <a:r>
              <a:rPr lang="fr-FR" sz="3200" dirty="0" smtClean="0"/>
              <a:t>-Model 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7256343" y="5413173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K-MEANS</a:t>
            </a:r>
            <a:endParaRPr lang="fr-FR" sz="3200" dirty="0"/>
          </a:p>
        </p:txBody>
      </p:sp>
      <p:sp>
        <p:nvSpPr>
          <p:cNvPr id="8" name="Rectangle 7"/>
          <p:cNvSpPr/>
          <p:nvPr/>
        </p:nvSpPr>
        <p:spPr>
          <a:xfrm>
            <a:off x="9654946" y="5413173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UPGMA</a:t>
            </a:r>
            <a:endParaRPr lang="fr-FR" sz="3200" dirty="0"/>
          </a:p>
        </p:txBody>
      </p:sp>
      <p:sp>
        <p:nvSpPr>
          <p:cNvPr id="9" name="Flèche droite 8"/>
          <p:cNvSpPr/>
          <p:nvPr/>
        </p:nvSpPr>
        <p:spPr>
          <a:xfrm>
            <a:off x="6547104" y="5586582"/>
            <a:ext cx="709239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8967755" y="5586582"/>
            <a:ext cx="709239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5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765" y="502023"/>
            <a:ext cx="10131425" cy="145626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19" y="502022"/>
            <a:ext cx="5378824" cy="291352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1" y="502023"/>
            <a:ext cx="5424016" cy="5945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19" y="3298739"/>
            <a:ext cx="5378824" cy="3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398494" y="609600"/>
            <a:ext cx="9489115" cy="145626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smtClean="0"/>
              <a:t>K-MEANS</a:t>
            </a:r>
            <a:br>
              <a:rPr lang="fr-FR" sz="3200" b="1" dirty="0" smtClean="0"/>
            </a:br>
            <a:r>
              <a:rPr lang="fr-FR" sz="3200" b="1" dirty="0" err="1" smtClean="0"/>
              <a:t>Determine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Barycenter</a:t>
            </a:r>
            <a:endParaRPr lang="fr-FR" sz="32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1" y="2065867"/>
            <a:ext cx="4670315" cy="4007722"/>
          </a:xfrm>
        </p:spPr>
      </p:pic>
      <p:sp>
        <p:nvSpPr>
          <p:cNvPr id="5" name="Rectangle 4"/>
          <p:cNvSpPr/>
          <p:nvPr/>
        </p:nvSpPr>
        <p:spPr>
          <a:xfrm>
            <a:off x="5682996" y="810610"/>
            <a:ext cx="60769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Random </a:t>
            </a:r>
            <a:r>
              <a:rPr lang="en-US" sz="2800" dirty="0"/>
              <a:t>initialization of centers</a:t>
            </a:r>
          </a:p>
          <a:p>
            <a:pPr marL="457200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 </a:t>
            </a:r>
            <a:r>
              <a:rPr lang="en-US" sz="2800" dirty="0"/>
              <a:t>long as the result varies</a:t>
            </a:r>
          </a:p>
          <a:p>
            <a:pPr marL="914400" lvl="1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For </a:t>
            </a:r>
            <a:r>
              <a:rPr lang="en-US" sz="2800" dirty="0"/>
              <a:t>all objects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Calculate </a:t>
            </a:r>
            <a:r>
              <a:rPr lang="en-US" sz="2800" dirty="0"/>
              <a:t>the distance to all centers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Assign </a:t>
            </a:r>
            <a:r>
              <a:rPr lang="en-US" sz="2800" dirty="0"/>
              <a:t>the object to the class most close</a:t>
            </a:r>
          </a:p>
          <a:p>
            <a:pPr marL="914400" lvl="1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For </a:t>
            </a:r>
            <a:r>
              <a:rPr lang="en-US" sz="2800" dirty="0"/>
              <a:t>all classes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Calculate </a:t>
            </a:r>
            <a:r>
              <a:rPr lang="en-US" sz="2800" dirty="0"/>
              <a:t>the center of gravity of the objects assigned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Assign </a:t>
            </a:r>
            <a:r>
              <a:rPr lang="en-US" sz="2800" dirty="0"/>
              <a:t>the center of gravity as new center of the class</a:t>
            </a:r>
          </a:p>
        </p:txBody>
      </p:sp>
    </p:spTree>
    <p:extLst>
      <p:ext uri="{BB962C8B-B14F-4D97-AF65-F5344CB8AC3E}">
        <p14:creationId xmlns:p14="http://schemas.microsoft.com/office/powerpoint/2010/main" val="21141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 err="1" smtClean="0"/>
              <a:t>Summary</a:t>
            </a:r>
            <a:endParaRPr lang="fr-FR" sz="6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2180167"/>
            <a:ext cx="10131425" cy="4096808"/>
          </a:xfrm>
        </p:spPr>
        <p:txBody>
          <a:bodyPr>
            <a:normAutofit fontScale="92500" lnSpcReduction="10000"/>
          </a:bodyPr>
          <a:lstStyle/>
          <a:p>
            <a:r>
              <a:rPr lang="fr-FR" sz="4000" dirty="0" err="1" smtClean="0"/>
              <a:t>What</a:t>
            </a:r>
            <a:r>
              <a:rPr lang="fr-FR" sz="4000" dirty="0" smtClean="0"/>
              <a:t> </a:t>
            </a:r>
            <a:r>
              <a:rPr lang="fr-FR" sz="4000" dirty="0" err="1" smtClean="0"/>
              <a:t>is</a:t>
            </a:r>
            <a:r>
              <a:rPr lang="fr-FR" sz="4000" dirty="0" smtClean="0"/>
              <a:t> a </a:t>
            </a:r>
            <a:r>
              <a:rPr lang="fr-FR" sz="4000" dirty="0" err="1" smtClean="0"/>
              <a:t>corporate</a:t>
            </a:r>
            <a:r>
              <a:rPr lang="fr-FR" sz="4000" dirty="0" smtClean="0"/>
              <a:t> </a:t>
            </a:r>
            <a:r>
              <a:rPr lang="fr-FR" sz="4000" dirty="0" err="1" smtClean="0"/>
              <a:t>Taxonomy</a:t>
            </a:r>
            <a:r>
              <a:rPr lang="fr-FR" sz="4000" dirty="0" smtClean="0"/>
              <a:t> ?</a:t>
            </a:r>
          </a:p>
          <a:p>
            <a:r>
              <a:rPr lang="fr-FR" sz="4000" dirty="0" smtClean="0"/>
              <a:t>State of art : </a:t>
            </a:r>
            <a:r>
              <a:rPr lang="fr-FR" sz="4000" dirty="0" err="1" smtClean="0"/>
              <a:t>Taxonomy</a:t>
            </a:r>
            <a:endParaRPr lang="fr-FR" sz="4000" dirty="0" smtClean="0"/>
          </a:p>
          <a:p>
            <a:r>
              <a:rPr lang="fr-FR" sz="4000" dirty="0"/>
              <a:t>GEA – NZ  </a:t>
            </a:r>
            <a:r>
              <a:rPr lang="fr-FR" sz="4000" dirty="0" smtClean="0"/>
              <a:t>/ Bugyo </a:t>
            </a:r>
            <a:endParaRPr lang="fr-FR" sz="4000" dirty="0"/>
          </a:p>
          <a:p>
            <a:r>
              <a:rPr lang="fr-FR" sz="4000" dirty="0" err="1" smtClean="0"/>
              <a:t>Enhancement</a:t>
            </a:r>
            <a:r>
              <a:rPr lang="fr-FR" sz="4000" dirty="0" smtClean="0"/>
              <a:t> of GEA-NZ</a:t>
            </a:r>
          </a:p>
          <a:p>
            <a:r>
              <a:rPr lang="fr-FR" sz="4000" dirty="0" err="1"/>
              <a:t>Hierarchical</a:t>
            </a:r>
            <a:r>
              <a:rPr lang="fr-FR" sz="4000" dirty="0"/>
              <a:t> </a:t>
            </a:r>
            <a:r>
              <a:rPr lang="fr-FR" sz="4000" dirty="0" err="1"/>
              <a:t>Ascending</a:t>
            </a:r>
            <a:r>
              <a:rPr lang="fr-FR" sz="4000" dirty="0"/>
              <a:t> Classification ( HAC ) </a:t>
            </a:r>
            <a:endParaRPr lang="fr-FR" sz="4000" dirty="0" smtClean="0"/>
          </a:p>
          <a:p>
            <a:r>
              <a:rPr lang="fr-FR" sz="4000" dirty="0" err="1" smtClean="0"/>
              <a:t>Example</a:t>
            </a:r>
            <a:r>
              <a:rPr lang="fr-FR" sz="4000" dirty="0" smtClean="0"/>
              <a:t> Applicative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6" y="1668103"/>
            <a:ext cx="2904022" cy="2904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57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3856" y="347663"/>
            <a:ext cx="9816720" cy="1456267"/>
          </a:xfrm>
        </p:spPr>
        <p:txBody>
          <a:bodyPr>
            <a:normAutofit/>
          </a:bodyPr>
          <a:lstStyle/>
          <a:p>
            <a:r>
              <a:rPr lang="fr-FR" sz="4400" dirty="0"/>
              <a:t>UPGMA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6" t="10387" r="20153" b="11384"/>
          <a:stretch/>
        </p:blipFill>
        <p:spPr>
          <a:xfrm>
            <a:off x="9693985" y="428350"/>
            <a:ext cx="2199566" cy="601562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6262" r="43557" b="1813"/>
          <a:stretch/>
        </p:blipFill>
        <p:spPr>
          <a:xfrm rot="5400000">
            <a:off x="4937587" y="-415951"/>
            <a:ext cx="3912097" cy="5600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75" y="4340448"/>
            <a:ext cx="7251209" cy="21315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1789299"/>
            <a:ext cx="2732720" cy="9348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0" y="3076053"/>
            <a:ext cx="3511082" cy="8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3809" y="496463"/>
            <a:ext cx="10578272" cy="1506237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40298" y="3577982"/>
            <a:ext cx="1563779" cy="427548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4" y="554660"/>
            <a:ext cx="2664199" cy="29249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01" y="1063492"/>
            <a:ext cx="3526378" cy="19111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767" y="1059630"/>
            <a:ext cx="3266956" cy="19149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66" y="3837566"/>
            <a:ext cx="3101366" cy="266004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597" y="3840601"/>
            <a:ext cx="3803422" cy="26570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584" y="3147449"/>
            <a:ext cx="4659208" cy="16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6126" y="448236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b="1" dirty="0" err="1" smtClean="0"/>
              <a:t>Example</a:t>
            </a:r>
            <a:r>
              <a:rPr lang="fr-FR" sz="5400" b="1" dirty="0" smtClean="0"/>
              <a:t> :</a:t>
            </a:r>
            <a:br>
              <a:rPr lang="fr-FR" sz="5400" b="1" dirty="0" smtClean="0"/>
            </a:br>
            <a:r>
              <a:rPr lang="fr-FR" sz="5400" b="1" dirty="0" smtClean="0"/>
              <a:t> Pizza Delivery Man</a:t>
            </a:r>
            <a:endParaRPr lang="fr-FR" sz="5400" b="1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142687"/>
              </p:ext>
            </p:extLst>
          </p:nvPr>
        </p:nvGraphicFramePr>
        <p:xfrm>
          <a:off x="0" y="2635719"/>
          <a:ext cx="1219200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87">
                  <a:extLst>
                    <a:ext uri="{9D8B030D-6E8A-4147-A177-3AD203B41FA5}">
                      <a16:colId xmlns:a16="http://schemas.microsoft.com/office/drawing/2014/main" val="3380651118"/>
                    </a:ext>
                  </a:extLst>
                </a:gridCol>
                <a:gridCol w="1195184">
                  <a:extLst>
                    <a:ext uri="{9D8B030D-6E8A-4147-A177-3AD203B41FA5}">
                      <a16:colId xmlns:a16="http://schemas.microsoft.com/office/drawing/2014/main" val="2061119594"/>
                    </a:ext>
                  </a:extLst>
                </a:gridCol>
                <a:gridCol w="1136316">
                  <a:extLst>
                    <a:ext uri="{9D8B030D-6E8A-4147-A177-3AD203B41FA5}">
                      <a16:colId xmlns:a16="http://schemas.microsoft.com/office/drawing/2014/main" val="905098320"/>
                    </a:ext>
                  </a:extLst>
                </a:gridCol>
                <a:gridCol w="1122351">
                  <a:extLst>
                    <a:ext uri="{9D8B030D-6E8A-4147-A177-3AD203B41FA5}">
                      <a16:colId xmlns:a16="http://schemas.microsoft.com/office/drawing/2014/main" val="2258487939"/>
                    </a:ext>
                  </a:extLst>
                </a:gridCol>
                <a:gridCol w="923225">
                  <a:extLst>
                    <a:ext uri="{9D8B030D-6E8A-4147-A177-3AD203B41FA5}">
                      <a16:colId xmlns:a16="http://schemas.microsoft.com/office/drawing/2014/main" val="3341222890"/>
                    </a:ext>
                  </a:extLst>
                </a:gridCol>
                <a:gridCol w="986584">
                  <a:extLst>
                    <a:ext uri="{9D8B030D-6E8A-4147-A177-3AD203B41FA5}">
                      <a16:colId xmlns:a16="http://schemas.microsoft.com/office/drawing/2014/main" val="2371293486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20366586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3662447776"/>
                    </a:ext>
                  </a:extLst>
                </a:gridCol>
                <a:gridCol w="832713">
                  <a:extLst>
                    <a:ext uri="{9D8B030D-6E8A-4147-A177-3AD203B41FA5}">
                      <a16:colId xmlns:a16="http://schemas.microsoft.com/office/drawing/2014/main" val="3450154192"/>
                    </a:ext>
                  </a:extLst>
                </a:gridCol>
                <a:gridCol w="832713">
                  <a:extLst>
                    <a:ext uri="{9D8B030D-6E8A-4147-A177-3AD203B41FA5}">
                      <a16:colId xmlns:a16="http://schemas.microsoft.com/office/drawing/2014/main" val="3202777199"/>
                    </a:ext>
                  </a:extLst>
                </a:gridCol>
                <a:gridCol w="633586">
                  <a:extLst>
                    <a:ext uri="{9D8B030D-6E8A-4147-A177-3AD203B41FA5}">
                      <a16:colId xmlns:a16="http://schemas.microsoft.com/office/drawing/2014/main" val="910455336"/>
                    </a:ext>
                  </a:extLst>
                </a:gridCol>
                <a:gridCol w="778405">
                  <a:extLst>
                    <a:ext uri="{9D8B030D-6E8A-4147-A177-3AD203B41FA5}">
                      <a16:colId xmlns:a16="http://schemas.microsoft.com/office/drawing/2014/main" val="2875865531"/>
                    </a:ext>
                  </a:extLst>
                </a:gridCol>
                <a:gridCol w="1276222">
                  <a:extLst>
                    <a:ext uri="{9D8B030D-6E8A-4147-A177-3AD203B41FA5}">
                      <a16:colId xmlns:a16="http://schemas.microsoft.com/office/drawing/2014/main" val="850171345"/>
                    </a:ext>
                  </a:extLst>
                </a:gridCol>
              </a:tblGrid>
              <a:tr h="644435">
                <a:tc gridSpan="3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rgbClr val="FF0000"/>
                          </a:solidFill>
                        </a:rPr>
                        <a:t>Motivator</a:t>
                      </a:r>
                      <a:endParaRPr lang="fr-FR" sz="28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rgbClr val="0070C0"/>
                          </a:solidFill>
                        </a:rPr>
                        <a:t>Entities</a:t>
                      </a:r>
                      <a:endParaRPr lang="fr-FR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Activities</a:t>
                      </a:r>
                      <a:endParaRPr lang="fr-FR" sz="2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86414"/>
                  </a:ext>
                </a:extLst>
              </a:tr>
              <a:tr h="78900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Plans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Strategy</a:t>
                      </a:r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Control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Arrangement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Contracts</a:t>
                      </a:r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Arrangement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Qualification</a:t>
                      </a:r>
                    </a:p>
                    <a:p>
                      <a:pPr algn="ctr"/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Party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Role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Party Relationship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Places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Purpose</a:t>
                      </a:r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 of location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Places</a:t>
                      </a:r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err="1" smtClean="0">
                          <a:solidFill>
                            <a:srgbClr val="0070C0"/>
                          </a:solidFill>
                        </a:rPr>
                        <a:t>Address</a:t>
                      </a:r>
                      <a:endParaRPr lang="fr-FR" sz="1400" baseline="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Type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Items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Goods</a:t>
                      </a:r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Case</a:t>
                      </a:r>
                    </a:p>
                    <a:p>
                      <a:pPr algn="ctr"/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Events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Trade</a:t>
                      </a:r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Services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Service 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from</a:t>
                      </a:r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business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59211"/>
                  </a:ext>
                </a:extLst>
              </a:tr>
              <a:tr h="789007"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Directive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Capability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Employement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Occupation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Individual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Commerce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Membership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Delivery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Rural 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Delivery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Address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Food</a:t>
                      </a:r>
                    </a:p>
                    <a:p>
                      <a:pPr algn="ctr"/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Order</a:t>
                      </a:r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Selling</a:t>
                      </a:r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Providing</a:t>
                      </a:r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Food, Drink</a:t>
                      </a: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And </a:t>
                      </a:r>
                      <a:r>
                        <a:rPr lang="fr-FR" sz="1400" baseline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Accomodation</a:t>
                      </a:r>
                      <a:endParaRPr lang="fr-FR" sz="1400" baseline="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749231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6" y="206188"/>
            <a:ext cx="2693509" cy="242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4995" y="57271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yellow</a:t>
            </a:r>
            <a:r>
              <a:rPr lang="fr-FR" dirty="0" smtClean="0"/>
              <a:t> : </a:t>
            </a:r>
            <a:r>
              <a:rPr lang="fr-FR" dirty="0" err="1"/>
              <a:t>r</a:t>
            </a:r>
            <a:r>
              <a:rPr lang="fr-FR" dirty="0" err="1" smtClean="0"/>
              <a:t>epresent</a:t>
            </a:r>
            <a:r>
              <a:rPr lang="fr-FR" dirty="0" smtClean="0"/>
              <a:t> the main boxes of GEA-NZ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blue</a:t>
            </a:r>
            <a:r>
              <a:rPr lang="fr-FR" dirty="0" smtClean="0"/>
              <a:t> : </a:t>
            </a:r>
            <a:r>
              <a:rPr lang="fr-FR" dirty="0" err="1" smtClean="0"/>
              <a:t>Represent</a:t>
            </a:r>
            <a:r>
              <a:rPr lang="fr-FR" dirty="0" smtClean="0"/>
              <a:t> the </a:t>
            </a:r>
            <a:r>
              <a:rPr lang="fr-FR" dirty="0" err="1" smtClean="0"/>
              <a:t>name</a:t>
            </a:r>
            <a:r>
              <a:rPr lang="fr-FR" dirty="0" smtClean="0"/>
              <a:t> of the </a:t>
            </a:r>
            <a:r>
              <a:rPr lang="fr-FR" dirty="0" err="1" smtClean="0"/>
              <a:t>column</a:t>
            </a:r>
            <a:endParaRPr lang="fr-FR" dirty="0" smtClean="0"/>
          </a:p>
          <a:p>
            <a:r>
              <a:rPr lang="fr-FR" dirty="0" smtClean="0"/>
              <a:t>The white : </a:t>
            </a:r>
            <a:r>
              <a:rPr lang="fr-FR" dirty="0" err="1" smtClean="0"/>
              <a:t>Represent</a:t>
            </a:r>
            <a:r>
              <a:rPr lang="fr-FR" dirty="0" smtClean="0"/>
              <a:t> the Pizza-Delivery-Man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410995" y="6004114"/>
            <a:ext cx="4310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table </a:t>
            </a:r>
            <a:r>
              <a:rPr lang="fr-FR" dirty="0" err="1" smtClean="0"/>
              <a:t>template</a:t>
            </a:r>
            <a:r>
              <a:rPr lang="fr-FR" dirty="0" smtClean="0"/>
              <a:t> for a job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8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– Annexe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33449" y="2296210"/>
            <a:ext cx="97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http://slideplayer.fr/slide/1153793/3/images/68/Conclusions+sur+l%E2%80%99UPGMA.jpg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27" y="3406207"/>
            <a:ext cx="2631881" cy="26318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74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Thanks</a:t>
            </a:r>
            <a:r>
              <a:rPr lang="fr-FR" dirty="0" smtClean="0"/>
              <a:t> for </a:t>
            </a:r>
            <a:r>
              <a:rPr lang="fr-FR" dirty="0" err="1" smtClean="0"/>
              <a:t>watching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55" y="2142067"/>
            <a:ext cx="3693858" cy="3880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66" y="2198115"/>
            <a:ext cx="3768006" cy="3768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9" y="609600"/>
            <a:ext cx="1518036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8883" y="600483"/>
            <a:ext cx="10658475" cy="1456267"/>
          </a:xfrm>
        </p:spPr>
        <p:txBody>
          <a:bodyPr>
            <a:noAutofit/>
          </a:bodyPr>
          <a:lstStyle/>
          <a:p>
            <a:pPr algn="ctr"/>
            <a:r>
              <a:rPr lang="fr-FR" sz="5400" b="1" dirty="0" err="1"/>
              <a:t>What</a:t>
            </a:r>
            <a:r>
              <a:rPr lang="fr-FR" sz="5400" b="1" dirty="0"/>
              <a:t> </a:t>
            </a:r>
            <a:r>
              <a:rPr lang="fr-FR" sz="5400" b="1" dirty="0" err="1"/>
              <a:t>is</a:t>
            </a:r>
            <a:r>
              <a:rPr lang="fr-FR" sz="5400" b="1" dirty="0"/>
              <a:t> </a:t>
            </a:r>
            <a:r>
              <a:rPr lang="fr-FR" sz="5400" b="1" dirty="0" smtClean="0"/>
              <a:t>a </a:t>
            </a:r>
            <a:br>
              <a:rPr lang="fr-FR" sz="5400" b="1" dirty="0" smtClean="0"/>
            </a:br>
            <a:r>
              <a:rPr lang="fr-FR" sz="5400" b="1" dirty="0" err="1" smtClean="0"/>
              <a:t>Corporate</a:t>
            </a:r>
            <a:r>
              <a:rPr lang="fr-FR" sz="5400" b="1" dirty="0" smtClean="0"/>
              <a:t> </a:t>
            </a:r>
            <a:r>
              <a:rPr lang="fr-FR" sz="5400" b="1" dirty="0" err="1"/>
              <a:t>taxinomy</a:t>
            </a:r>
            <a:r>
              <a:rPr lang="fr-FR" sz="8000" b="1" dirty="0"/>
              <a:t> </a:t>
            </a:r>
            <a:r>
              <a:rPr lang="fr-FR" sz="5400" b="1" dirty="0"/>
              <a:t>?</a:t>
            </a:r>
            <a:endParaRPr lang="fr-FR" sz="40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6472" y="3228325"/>
            <a:ext cx="3543299" cy="2366614"/>
          </a:xfrm>
          <a:scene3d>
            <a:camera prst="orthographicFront"/>
            <a:lightRig rig="chilly" dir="t"/>
          </a:scene3d>
          <a:sp3d contourW="38100"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used to classify</a:t>
            </a:r>
          </a:p>
          <a:p>
            <a:pPr lvl="1"/>
            <a:r>
              <a:rPr lang="en-US" sz="3000" dirty="0" smtClean="0"/>
              <a:t>Documents</a:t>
            </a:r>
          </a:p>
          <a:p>
            <a:pPr lvl="1"/>
            <a:r>
              <a:rPr lang="en-US" sz="3000" dirty="0"/>
              <a:t>D</a:t>
            </a:r>
            <a:r>
              <a:rPr lang="en-US" sz="3000" dirty="0" smtClean="0"/>
              <a:t>igital assets </a:t>
            </a:r>
          </a:p>
          <a:p>
            <a:pPr lvl="1"/>
            <a:r>
              <a:rPr lang="en-US" sz="3000" dirty="0"/>
              <a:t>O</a:t>
            </a:r>
            <a:r>
              <a:rPr lang="en-US" sz="3000" dirty="0" smtClean="0"/>
              <a:t>ther information</a:t>
            </a:r>
            <a:endParaRPr lang="fr-FR" sz="3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-1314" r="209"/>
          <a:stretch/>
        </p:blipFill>
        <p:spPr>
          <a:xfrm>
            <a:off x="8310282" y="2924986"/>
            <a:ext cx="3006103" cy="29732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83571" y="3228325"/>
            <a:ext cx="3822390" cy="1969770"/>
          </a:xfrm>
          <a:prstGeom prst="rect">
            <a:avLst/>
          </a:prstGeom>
          <a:effectLst>
            <a:softEdge rad="952500"/>
          </a:effectLst>
          <a:scene3d>
            <a:camera prst="orthographicFront"/>
            <a:lightRig rig="threePt" dir="t"/>
          </a:scene3d>
          <a:sp3d contourW="19050"/>
        </p:spPr>
        <p:txBody>
          <a:bodyPr wrap="square">
            <a:spAutoFit/>
          </a:bodyPr>
          <a:lstStyle/>
          <a:p>
            <a:r>
              <a:rPr lang="en-US" sz="3200" dirty="0" smtClean="0"/>
              <a:t>Classify entities </a:t>
            </a:r>
            <a:r>
              <a:rPr lang="en-US" sz="3200" dirty="0"/>
              <a:t>of 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E</a:t>
            </a:r>
            <a:r>
              <a:rPr lang="en-US" sz="3000" dirty="0" smtClean="0"/>
              <a:t>nterprise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Organization 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Administration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009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MISP: Malware Information Sharing Platform and Threat </a:t>
            </a:r>
            <a:endParaRPr lang="fr-FR" sz="48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4" y="4281045"/>
            <a:ext cx="2065711" cy="2065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42067"/>
            <a:ext cx="2065711" cy="2065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2943497" y="2142067"/>
            <a:ext cx="7873729" cy="364913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81" y="2895294"/>
            <a:ext cx="8677576" cy="2624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2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 dirty="0"/>
              <a:t>ERCOT </a:t>
            </a:r>
            <a:r>
              <a:rPr lang="fr-FR" sz="4400" b="1" dirty="0" err="1"/>
              <a:t>Faceted</a:t>
            </a:r>
            <a:r>
              <a:rPr lang="fr-FR" sz="4400" b="1" dirty="0"/>
              <a:t> Classification 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690556"/>
              </p:ext>
            </p:extLst>
          </p:nvPr>
        </p:nvGraphicFramePr>
        <p:xfrm>
          <a:off x="667449" y="2065867"/>
          <a:ext cx="10168128" cy="40233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7602">
                  <a:extLst>
                    <a:ext uri="{9D8B030D-6E8A-4147-A177-3AD203B41FA5}">
                      <a16:colId xmlns:a16="http://schemas.microsoft.com/office/drawing/2014/main" val="1712649806"/>
                    </a:ext>
                  </a:extLst>
                </a:gridCol>
                <a:gridCol w="1681628">
                  <a:extLst>
                    <a:ext uri="{9D8B030D-6E8A-4147-A177-3AD203B41FA5}">
                      <a16:colId xmlns:a16="http://schemas.microsoft.com/office/drawing/2014/main" val="2539105083"/>
                    </a:ext>
                  </a:extLst>
                </a:gridCol>
                <a:gridCol w="1551438">
                  <a:extLst>
                    <a:ext uri="{9D8B030D-6E8A-4147-A177-3AD203B41FA5}">
                      <a16:colId xmlns:a16="http://schemas.microsoft.com/office/drawing/2014/main" val="2749991386"/>
                    </a:ext>
                  </a:extLst>
                </a:gridCol>
                <a:gridCol w="1453795">
                  <a:extLst>
                    <a:ext uri="{9D8B030D-6E8A-4147-A177-3AD203B41FA5}">
                      <a16:colId xmlns:a16="http://schemas.microsoft.com/office/drawing/2014/main" val="1917478235"/>
                    </a:ext>
                  </a:extLst>
                </a:gridCol>
                <a:gridCol w="1143990">
                  <a:extLst>
                    <a:ext uri="{9D8B030D-6E8A-4147-A177-3AD203B41FA5}">
                      <a16:colId xmlns:a16="http://schemas.microsoft.com/office/drawing/2014/main" val="4164865603"/>
                    </a:ext>
                  </a:extLst>
                </a:gridCol>
                <a:gridCol w="1286236">
                  <a:extLst>
                    <a:ext uri="{9D8B030D-6E8A-4147-A177-3AD203B41FA5}">
                      <a16:colId xmlns:a16="http://schemas.microsoft.com/office/drawing/2014/main" val="927471234"/>
                    </a:ext>
                  </a:extLst>
                </a:gridCol>
                <a:gridCol w="1463439">
                  <a:extLst>
                    <a:ext uri="{9D8B030D-6E8A-4147-A177-3AD203B41FA5}">
                      <a16:colId xmlns:a16="http://schemas.microsoft.com/office/drawing/2014/main" val="3823362242"/>
                    </a:ext>
                  </a:extLst>
                </a:gridCol>
              </a:tblGrid>
              <a:tr h="11433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Function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Activity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Entity 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Entity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Rule 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System Name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6208748"/>
                  </a:ext>
                </a:extLst>
              </a:tr>
              <a:tr h="1440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Participation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Registration and Qualification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Registration Documents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Protocol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effectLst/>
                        </a:rPr>
                        <a:t> 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4685006"/>
                  </a:ext>
                </a:extLst>
              </a:tr>
              <a:tr h="1440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Information Technology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System and Application Development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Revision and Change Request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TDSP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MarkeTrak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5604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6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4060" y="9861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Architecting an Enterprise content management Strategy </a:t>
            </a:r>
            <a:endParaRPr lang="fr-FR" sz="44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-319" b="62373"/>
          <a:stretch/>
        </p:blipFill>
        <p:spPr>
          <a:xfrm>
            <a:off x="286439" y="1722127"/>
            <a:ext cx="11306665" cy="3057461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1603" r="28418" b="-101"/>
          <a:stretch/>
        </p:blipFill>
        <p:spPr>
          <a:xfrm>
            <a:off x="3337560" y="1722127"/>
            <a:ext cx="8255544" cy="46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97" y="388751"/>
            <a:ext cx="10131425" cy="1456267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Classification Taxonomies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85" y="5103625"/>
            <a:ext cx="8613648" cy="106587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20" y="1738569"/>
            <a:ext cx="6144578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Sector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and </a:t>
            </a:r>
            <a:r>
              <a:rPr lang="fr-FR" dirty="0" err="1"/>
              <a:t>definitions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73" y="2381382"/>
            <a:ext cx="9035479" cy="3213650"/>
          </a:xfrm>
        </p:spPr>
      </p:pic>
    </p:spTree>
    <p:extLst>
      <p:ext uri="{BB962C8B-B14F-4D97-AF65-F5344CB8AC3E}">
        <p14:creationId xmlns:p14="http://schemas.microsoft.com/office/powerpoint/2010/main" val="41360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ICB Version 2: IPMA </a:t>
            </a:r>
            <a:r>
              <a:rPr lang="fr-FR" dirty="0" err="1"/>
              <a:t>Competence</a:t>
            </a:r>
            <a:r>
              <a:rPr lang="fr-FR" dirty="0"/>
              <a:t> Baseline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05" y="2065867"/>
            <a:ext cx="8673415" cy="3902646"/>
          </a:xfrm>
        </p:spPr>
      </p:pic>
    </p:spTree>
    <p:extLst>
      <p:ext uri="{BB962C8B-B14F-4D97-AF65-F5344CB8AC3E}">
        <p14:creationId xmlns:p14="http://schemas.microsoft.com/office/powerpoint/2010/main" val="5901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3428</TotalTime>
  <Words>564</Words>
  <Application>Microsoft Office PowerPoint</Application>
  <PresentationFormat>Grand écran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Keep Calm Med</vt:lpstr>
      <vt:lpstr>Lucida Console</vt:lpstr>
      <vt:lpstr>Times New Roman</vt:lpstr>
      <vt:lpstr>Tw Cen MT</vt:lpstr>
      <vt:lpstr>Céleste</vt:lpstr>
      <vt:lpstr>Creating a Corporate taxonomy </vt:lpstr>
      <vt:lpstr>Summary</vt:lpstr>
      <vt:lpstr>What is a  Corporate taxinomy ?</vt:lpstr>
      <vt:lpstr>MISP: Malware Information Sharing Platform and Threat </vt:lpstr>
      <vt:lpstr>ERCOT Faceted Classification </vt:lpstr>
      <vt:lpstr>Architecting an Enterprise content management Strategy </vt:lpstr>
      <vt:lpstr>Functional Classification Taxonomies</vt:lpstr>
      <vt:lpstr>Sector Taxonomy and definitions</vt:lpstr>
      <vt:lpstr>ICB Version 2: IPMA Competence Baseline</vt:lpstr>
      <vt:lpstr>GEA – NZ  </vt:lpstr>
      <vt:lpstr>Présentation PowerPoint</vt:lpstr>
      <vt:lpstr>Présentation PowerPoint</vt:lpstr>
      <vt:lpstr>Présentation PowerPoint</vt:lpstr>
      <vt:lpstr>Bugyo </vt:lpstr>
      <vt:lpstr>Présentation PowerPoint</vt:lpstr>
      <vt:lpstr>MISP-JSON</vt:lpstr>
      <vt:lpstr>Hierarchical Ascending Classification</vt:lpstr>
      <vt:lpstr>Présentation PowerPoint</vt:lpstr>
      <vt:lpstr>K-MEANS Determine Barycenter</vt:lpstr>
      <vt:lpstr>UPGMA</vt:lpstr>
      <vt:lpstr>Présentation PowerPoint</vt:lpstr>
      <vt:lpstr>Example :  Pizza Delivery Man</vt:lpstr>
      <vt:lpstr>Source – Annexe </vt:lpstr>
      <vt:lpstr>Thanks for watching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Ned Johnson</dc:creator>
  <cp:lastModifiedBy>Ned Johnson</cp:lastModifiedBy>
  <cp:revision>45</cp:revision>
  <dcterms:created xsi:type="dcterms:W3CDTF">2019-05-07T17:42:13Z</dcterms:created>
  <dcterms:modified xsi:type="dcterms:W3CDTF">2019-05-24T08:00:44Z</dcterms:modified>
</cp:coreProperties>
</file>